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Century Gothic"/>
      <p:regular r:id="rId16"/>
      <p:bold r:id="rId17"/>
      <p:italic r:id="rId18"/>
      <p:boldItalic r:id="rId19"/>
    </p:embeddedFont>
    <p:embeddedFont>
      <p:font typeface="Questrial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8F5ABD33-4BF9-471A-AD29-B7AC05D4B758}">
  <a:tblStyle styleId="{8F5ABD33-4BF9-471A-AD29-B7AC05D4B758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estrial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enturyGothic-bold.fntdata"/><Relationship Id="rId16" Type="http://schemas.openxmlformats.org/officeDocument/2006/relationships/font" Target="fonts/CenturyGothic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CenturyGothic-boldItalic.fntdata"/><Relationship Id="rId6" Type="http://schemas.openxmlformats.org/officeDocument/2006/relationships/slide" Target="slides/slide1.xml"/><Relationship Id="rId18" Type="http://schemas.openxmlformats.org/officeDocument/2006/relationships/font" Target="fonts/CenturyGothic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jpg>
</file>

<file path=ppt/media/image05.png>
</file>

<file path=ppt/media/image06.jp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00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96838" lvl="0" marL="173038" marR="0" rtl="0" algn="l">
              <a:lnSpc>
                <a:spcPct val="9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42863" lvl="1" marL="284163" marR="0" rtl="0" algn="l">
              <a:lnSpc>
                <a:spcPct val="85000"/>
              </a:lnSpc>
              <a:spcBef>
                <a:spcPts val="1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46038" lvl="2" marL="401638" marR="0" rtl="0" algn="l">
              <a:lnSpc>
                <a:spcPct val="85000"/>
              </a:lnSpc>
              <a:spcBef>
                <a:spcPts val="1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42862" lvl="3" marL="512763" marR="0" rtl="0" algn="l">
              <a:lnSpc>
                <a:spcPct val="85000"/>
              </a:lnSpc>
              <a:spcBef>
                <a:spcPts val="1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46037" lvl="4" marL="630238" marR="0" rtl="0" algn="l">
              <a:lnSpc>
                <a:spcPct val="85000"/>
              </a:lnSpc>
              <a:spcBef>
                <a:spcPts val="1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" name="Shape 7"/>
          <p:cNvSpPr txBox="1"/>
          <p:nvPr/>
        </p:nvSpPr>
        <p:spPr>
          <a:xfrm>
            <a:off x="286467" y="8743300"/>
            <a:ext cx="109004" cy="1077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7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8" name="Shape 8"/>
          <p:cNvSpPr txBox="1"/>
          <p:nvPr>
            <p:ph idx="11" type="ftr"/>
          </p:nvPr>
        </p:nvSpPr>
        <p:spPr>
          <a:xfrm>
            <a:off x="457200" y="8743300"/>
            <a:ext cx="29717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14TDPRD223_Think_Big_Logo_F2.png" id="9" name="Shape 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029517" y="8347513"/>
            <a:ext cx="594240" cy="584687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3038" lvl="0" marL="173038" marR="0" rtl="0" algn="l">
              <a:lnSpc>
                <a:spcPct val="9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1" name="Shape 171"/>
          <p:cNvSpPr txBox="1"/>
          <p:nvPr>
            <p:ph idx="11" type="ftr"/>
          </p:nvPr>
        </p:nvSpPr>
        <p:spPr>
          <a:xfrm>
            <a:off x="457200" y="8743300"/>
            <a:ext cx="29717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7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2016 Think Big, a Teradata Company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7620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7620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7620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7620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03.png"/><Relationship Id="rId4" Type="http://schemas.openxmlformats.org/officeDocument/2006/relationships/image" Target="../media/image0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Alternate Title Slid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Shape 20"/>
          <p:cNvPicPr preferRelativeResize="0"/>
          <p:nvPr/>
        </p:nvPicPr>
        <p:blipFill rotWithShape="1">
          <a:blip r:embed="rId2">
            <a:alphaModFix/>
          </a:blip>
          <a:srcRect b="15297" l="0" r="0" t="18965"/>
          <a:stretch/>
        </p:blipFill>
        <p:spPr>
          <a:xfrm>
            <a:off x="0" y="0"/>
            <a:ext cx="9143998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Shape 21"/>
          <p:cNvSpPr txBox="1"/>
          <p:nvPr>
            <p:ph idx="1" type="body"/>
          </p:nvPr>
        </p:nvSpPr>
        <p:spPr>
          <a:xfrm>
            <a:off x="0" y="1890896"/>
            <a:ext cx="9144000" cy="1519647"/>
          </a:xfrm>
          <a:prstGeom prst="rect">
            <a:avLst/>
          </a:pr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91425" lIns="91425" rIns="91425" tIns="91425"/>
          <a:lstStyle>
            <a:lvl1pPr indent="139700" lvl="0" marL="0" marR="0" rtl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114300" lvl="1" marL="0" marR="0" rtl="0" algn="ctr">
              <a:lnSpc>
                <a:spcPct val="85000"/>
              </a:lnSpc>
              <a:spcBef>
                <a:spcPts val="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88900" lvl="2" marL="0" marR="0" rtl="0" algn="ctr">
              <a:lnSpc>
                <a:spcPct val="85000"/>
              </a:lnSpc>
              <a:spcBef>
                <a:spcPts val="6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b="1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88900" lvl="3" marL="0" marR="0" rtl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88900" lvl="4" marL="0" marR="0" rtl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88900" lvl="5" marL="0" marR="0" rtl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88900" lvl="6" marL="0" marR="0" rtl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88900" lvl="7" marL="0" marR="0" rtl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88900" lvl="8" marL="0" marR="0" rtl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lt1"/>
              </a:buClr>
              <a:buSzPct val="100000"/>
              <a:buFont typeface="Arial"/>
              <a:buChar char="​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Think-Big-Logo-PPT.png" id="22" name="Shape 22"/>
          <p:cNvPicPr preferRelativeResize="0"/>
          <p:nvPr/>
        </p:nvPicPr>
        <p:blipFill rotWithShape="1">
          <a:blip r:embed="rId3">
            <a:alphaModFix/>
          </a:blip>
          <a:srcRect b="0" l="11616" r="0" t="14423"/>
          <a:stretch/>
        </p:blipFill>
        <p:spPr>
          <a:xfrm>
            <a:off x="0" y="0"/>
            <a:ext cx="1812552" cy="173043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Shape 23"/>
          <p:cNvSpPr/>
          <p:nvPr/>
        </p:nvSpPr>
        <p:spPr>
          <a:xfrm>
            <a:off x="7734725" y="4424950"/>
            <a:ext cx="1219200" cy="5715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End Slide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/>
        </p:nvSpPr>
        <p:spPr>
          <a:xfrm>
            <a:off x="171052" y="4837176"/>
            <a:ext cx="115416" cy="1077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77" name="Shape 77"/>
          <p:cNvSpPr txBox="1"/>
          <p:nvPr/>
        </p:nvSpPr>
        <p:spPr>
          <a:xfrm>
            <a:off x="153254" y="4837176"/>
            <a:ext cx="133220" cy="130804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850" u="none" cap="none" strike="noStrike">
                <a:solidFill>
                  <a:srgbClr val="6C6C6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78" name="Shape 78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Think-Big-Logo-Big.png" id="80" name="Shape 8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05200" y="1519886"/>
            <a:ext cx="2133599" cy="2103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gue">
    <p:bg>
      <p:bgPr>
        <a:solidFill>
          <a:schemeClr val="accen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idx="1" type="body"/>
          </p:nvPr>
        </p:nvSpPr>
        <p:spPr>
          <a:xfrm>
            <a:off x="0" y="2342216"/>
            <a:ext cx="9144000" cy="4590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1" anchor="ctr" bIns="91425" lIns="91425" rIns="91425" tIns="91425"/>
          <a:lstStyle>
            <a:lvl1pPr indent="0" lvl="0" marL="0" marR="0" rtl="0" algn="ctr">
              <a:lnSpc>
                <a:spcPct val="110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Font typeface="Arial"/>
              <a:buNone/>
              <a:defRPr b="0" i="0" sz="2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342900" marR="0" rtl="0" algn="ctr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96850" lvl="2" marL="285750" marR="0" rtl="0" algn="ctr">
              <a:lnSpc>
                <a:spcPct val="8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1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54000" lvl="3" marL="342900" marR="0" rtl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54000" lvl="4" marL="342900" marR="0" rtl="0" algn="ctr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3" name="Shape 83"/>
          <p:cNvSpPr txBox="1"/>
          <p:nvPr/>
        </p:nvSpPr>
        <p:spPr>
          <a:xfrm>
            <a:off x="153254" y="4837176"/>
            <a:ext cx="133220" cy="1308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85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84" name="Shape 84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88" name="Shape 8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Agenda/Table Content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idx="1" type="body"/>
          </p:nvPr>
        </p:nvSpPr>
        <p:spPr>
          <a:xfrm>
            <a:off x="457200" y="1546423"/>
            <a:ext cx="3886200" cy="29085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34937" lvl="1" marL="51593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90487" lvl="2" marL="68738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6" name="Shape 26"/>
          <p:cNvSpPr txBox="1"/>
          <p:nvPr>
            <p:ph type="title"/>
          </p:nvPr>
        </p:nvSpPr>
        <p:spPr>
          <a:xfrm>
            <a:off x="457200" y="639708"/>
            <a:ext cx="3886200" cy="70408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Century Gothic"/>
              <a:buNone/>
              <a:defRPr b="0" i="0" sz="2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7" name="Shape 27"/>
          <p:cNvSpPr/>
          <p:nvPr/>
        </p:nvSpPr>
        <p:spPr>
          <a:xfrm>
            <a:off x="99059" y="4858087"/>
            <a:ext cx="236220" cy="1771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" name="Shape 28"/>
          <p:cNvSpPr/>
          <p:nvPr>
            <p:ph idx="2" type="pic"/>
          </p:nvPr>
        </p:nvSpPr>
        <p:spPr>
          <a:xfrm>
            <a:off x="4800600" y="0"/>
            <a:ext cx="43434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27000" lvl="1" marL="457200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225" lvl="2" marL="568325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0" name="Shape 30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1" name="Shape 31"/>
          <p:cNvSpPr txBox="1"/>
          <p:nvPr/>
        </p:nvSpPr>
        <p:spPr>
          <a:xfrm>
            <a:off x="153254" y="4835592"/>
            <a:ext cx="133220" cy="1308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850" u="none" cap="none" strike="noStrike">
                <a:solidFill>
                  <a:srgbClr val="6C6C6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onte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57200" y="173735"/>
            <a:ext cx="7129551" cy="69857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5000"/>
              </a:lnSpc>
              <a:spcBef>
                <a:spcPts val="0"/>
              </a:spcBef>
              <a:buClr>
                <a:schemeClr val="accent1"/>
              </a:buClr>
              <a:buFont typeface="Century Gothic"/>
              <a:buNone/>
              <a:defRPr b="0" i="0" sz="2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457200" y="1216151"/>
            <a:ext cx="8229600" cy="31072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34937" lvl="1" marL="51593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90487" lvl="2" marL="68738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1_Two Conte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idx="1" type="body"/>
          </p:nvPr>
        </p:nvSpPr>
        <p:spPr>
          <a:xfrm>
            <a:off x="4800600" y="1216187"/>
            <a:ext cx="3886200" cy="310684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27000" lvl="1" marL="457200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90487" lvl="2" marL="68738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57200" y="1216151"/>
            <a:ext cx="3886200" cy="31072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34937" lvl="1" marL="51593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90487" lvl="2" marL="68738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0" name="Shape 40"/>
          <p:cNvSpPr txBox="1"/>
          <p:nvPr>
            <p:ph type="title"/>
          </p:nvPr>
        </p:nvSpPr>
        <p:spPr>
          <a:xfrm>
            <a:off x="457200" y="173734"/>
            <a:ext cx="7229817" cy="70003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5000"/>
              </a:lnSpc>
              <a:spcBef>
                <a:spcPts val="0"/>
              </a:spcBef>
              <a:buClr>
                <a:schemeClr val="accent1"/>
              </a:buClr>
              <a:buFont typeface="Century Gothic"/>
              <a:buNone/>
              <a:defRPr b="0" i="0" sz="2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ontent Image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idx="2" type="pic"/>
          </p:nvPr>
        </p:nvSpPr>
        <p:spPr>
          <a:xfrm>
            <a:off x="4800600" y="1216151"/>
            <a:ext cx="3886200" cy="31072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27000" lvl="1" marL="457200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225" lvl="2" marL="568325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457200" y="1216151"/>
            <a:ext cx="3886200" cy="31072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34937" lvl="1" marL="51593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90487" lvl="2" marL="68738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" name="Shape 46"/>
          <p:cNvSpPr txBox="1"/>
          <p:nvPr>
            <p:ph type="title"/>
          </p:nvPr>
        </p:nvSpPr>
        <p:spPr>
          <a:xfrm>
            <a:off x="457200" y="173735"/>
            <a:ext cx="7116602" cy="70408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5000"/>
              </a:lnSpc>
              <a:spcBef>
                <a:spcPts val="0"/>
              </a:spcBef>
              <a:buClr>
                <a:schemeClr val="accent1"/>
              </a:buClr>
              <a:buFont typeface="Century Gothic"/>
              <a:buNone/>
              <a:defRPr b="0" i="0" sz="2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7" name="Shape 47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Two Left Weighted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idx="2" type="pic"/>
          </p:nvPr>
        </p:nvSpPr>
        <p:spPr>
          <a:xfrm>
            <a:off x="6258796" y="1216151"/>
            <a:ext cx="2438399" cy="31072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27000" lvl="1" marL="457200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225" lvl="2" marL="568325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457200" y="1216151"/>
            <a:ext cx="5333999" cy="31072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34937" lvl="1" marL="51593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90487" lvl="2" marL="68738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2" name="Shape 52"/>
          <p:cNvSpPr txBox="1"/>
          <p:nvPr>
            <p:ph type="title"/>
          </p:nvPr>
        </p:nvSpPr>
        <p:spPr>
          <a:xfrm>
            <a:off x="457200" y="173735"/>
            <a:ext cx="7129762" cy="70408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5000"/>
              </a:lnSpc>
              <a:spcBef>
                <a:spcPts val="0"/>
              </a:spcBef>
              <a:buClr>
                <a:schemeClr val="accent1"/>
              </a:buClr>
              <a:buFont typeface="Century Gothic"/>
              <a:buNone/>
              <a:defRPr b="0" i="0" sz="2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Two Right Weighted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pic"/>
          </p:nvPr>
        </p:nvSpPr>
        <p:spPr>
          <a:xfrm>
            <a:off x="457200" y="1216151"/>
            <a:ext cx="2438399" cy="31072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27000" lvl="1" marL="457200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225" lvl="2" marL="568325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3352800" y="1216151"/>
            <a:ext cx="5333999" cy="31072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34937" lvl="1" marL="51593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90487" lvl="2" marL="68738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8" name="Shape 58"/>
          <p:cNvSpPr txBox="1"/>
          <p:nvPr>
            <p:ph type="title"/>
          </p:nvPr>
        </p:nvSpPr>
        <p:spPr>
          <a:xfrm>
            <a:off x="457200" y="173735"/>
            <a:ext cx="7129762" cy="70408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5000"/>
              </a:lnSpc>
              <a:spcBef>
                <a:spcPts val="0"/>
              </a:spcBef>
              <a:buClr>
                <a:schemeClr val="accent1"/>
              </a:buClr>
              <a:buFont typeface="Century Gothic"/>
              <a:buNone/>
              <a:defRPr b="0" i="0" sz="2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9" name="Shape 59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Three Conten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" type="body"/>
          </p:nvPr>
        </p:nvSpPr>
        <p:spPr>
          <a:xfrm>
            <a:off x="457200" y="1018050"/>
            <a:ext cx="2438400" cy="31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34937" lvl="1" marL="51593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90487" lvl="2" marL="68738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2" type="body"/>
          </p:nvPr>
        </p:nvSpPr>
        <p:spPr>
          <a:xfrm>
            <a:off x="3352800" y="1216151"/>
            <a:ext cx="2438399" cy="31072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34937" lvl="1" marL="51593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90487" lvl="2" marL="68738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3" type="body"/>
          </p:nvPr>
        </p:nvSpPr>
        <p:spPr>
          <a:xfrm>
            <a:off x="6248400" y="1216151"/>
            <a:ext cx="2438399" cy="31072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34937" lvl="1" marL="51593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90487" lvl="2" marL="687388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6" name="Shape 66"/>
          <p:cNvSpPr txBox="1"/>
          <p:nvPr>
            <p:ph type="title"/>
          </p:nvPr>
        </p:nvSpPr>
        <p:spPr>
          <a:xfrm>
            <a:off x="457200" y="173735"/>
            <a:ext cx="7129762" cy="70408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5000"/>
              </a:lnSpc>
              <a:spcBef>
                <a:spcPts val="0"/>
              </a:spcBef>
              <a:buClr>
                <a:schemeClr val="accent1"/>
              </a:buClr>
              <a:buFont typeface="Century Gothic"/>
              <a:buNone/>
              <a:defRPr b="0" i="0" sz="2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7" name="Shape 67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Subtitle 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457200" y="173735"/>
            <a:ext cx="7129762" cy="70408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5000"/>
              </a:lnSpc>
              <a:spcBef>
                <a:spcPts val="0"/>
              </a:spcBef>
              <a:buClr>
                <a:schemeClr val="accent1"/>
              </a:buClr>
              <a:buFont typeface="Century Gothic"/>
              <a:buNone/>
              <a:defRPr b="0" i="0" sz="2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0" name="Shape 70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02.png"/><Relationship Id="rId2" Type="http://schemas.openxmlformats.org/officeDocument/2006/relationships/image" Target="../media/image00.png"/><Relationship Id="rId3" Type="http://schemas.openxmlformats.org/officeDocument/2006/relationships/image" Target="../media/image01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 art.png" id="11" name="Shape 1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4284423"/>
            <a:ext cx="7685663" cy="859074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idx="1" type="body"/>
          </p:nvPr>
        </p:nvSpPr>
        <p:spPr>
          <a:xfrm>
            <a:off x="457200" y="1216371"/>
            <a:ext cx="8229600" cy="33405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5562" lvl="0" marL="169863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27000" lvl="1" marL="457200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225" lvl="2" marL="568325" marR="0" rtl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-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114300" lvl="3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114300" lvl="4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114300" lvl="5" marL="0" marR="0" rtl="0" algn="l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Clr>
                <a:schemeClr val="accent2"/>
              </a:buClr>
              <a:buSzPct val="100000"/>
              <a:buFont typeface="Arial"/>
              <a:buChar char="​"/>
              <a:defRPr b="0" i="0" sz="18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114300" lvl="6" marL="0" marR="0" rtl="0" algn="l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​"/>
              <a:defRPr b="1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14300" lvl="7" marL="228600" marR="0" rtl="0" algn="l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Clr>
                <a:schemeClr val="dk1"/>
              </a:buClr>
              <a:buSzPct val="100000"/>
              <a:buFont typeface="Century Gothic"/>
              <a:buAutoNum type="arabicPeriod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57150" lvl="8" marL="0" marR="0" rtl="0" algn="l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Clr>
                <a:schemeClr val="accent6"/>
              </a:buClr>
              <a:buSzPct val="100000"/>
              <a:buFont typeface="Arial"/>
              <a:buChar char="​"/>
              <a:defRPr b="0" i="0" sz="900" u="none" cap="none" strike="noStrike">
                <a:solidFill>
                  <a:schemeClr val="accent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Shape 14"/>
          <p:cNvSpPr txBox="1"/>
          <p:nvPr/>
        </p:nvSpPr>
        <p:spPr>
          <a:xfrm>
            <a:off x="153254" y="4835592"/>
            <a:ext cx="133220" cy="1308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850" u="none" cap="none" strike="noStrike">
                <a:solidFill>
                  <a:srgbClr val="6C6C6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15" name="Shape 15"/>
          <p:cNvSpPr txBox="1"/>
          <p:nvPr>
            <p:ph type="title"/>
          </p:nvPr>
        </p:nvSpPr>
        <p:spPr>
          <a:xfrm>
            <a:off x="457200" y="164592"/>
            <a:ext cx="7228465" cy="70408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5000"/>
              </a:lnSpc>
              <a:spcBef>
                <a:spcPts val="0"/>
              </a:spcBef>
              <a:buClr>
                <a:schemeClr val="accent1"/>
              </a:buClr>
              <a:buFont typeface="Century Gothic"/>
              <a:buNone/>
              <a:defRPr b="0" i="0" sz="22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pic>
        <p:nvPicPr>
          <p:cNvPr descr="14TDPRD223_Think_Big_Logo_F2.png" id="16" name="Shape 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990774" y="164600"/>
            <a:ext cx="1025400" cy="100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hape 17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b="0" i="0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id="18" name="Shape 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6150" y="4427075"/>
            <a:ext cx="947850" cy="94785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jpg"/><Relationship Id="rId4" Type="http://schemas.openxmlformats.org/officeDocument/2006/relationships/image" Target="../media/image12.png"/><Relationship Id="rId5" Type="http://schemas.openxmlformats.org/officeDocument/2006/relationships/image" Target="../media/image09.png"/><Relationship Id="rId6" Type="http://schemas.openxmlformats.org/officeDocument/2006/relationships/image" Target="../media/image0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1" type="subTitle"/>
          </p:nvPr>
        </p:nvSpPr>
        <p:spPr>
          <a:xfrm>
            <a:off x="0" y="1604200"/>
            <a:ext cx="9144000" cy="2251500"/>
          </a:xfrm>
          <a:prstGeom prst="rect">
            <a:avLst/>
          </a:prstGeom>
          <a:solidFill>
            <a:srgbClr val="EC881D">
              <a:alpha val="79230"/>
            </a:srgbClr>
          </a:solidFill>
          <a:ln>
            <a:noFill/>
          </a:ln>
        </p:spPr>
        <p:txBody>
          <a:bodyPr anchorCtr="0" anchor="ctr" bIns="91425" lIns="457200" rIns="457200" tIns="91425">
            <a:noAutofit/>
          </a:bodyPr>
          <a:lstStyle/>
          <a:p>
            <a:pPr indent="-5080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​"/>
            </a:pPr>
            <a:r>
              <a:t/>
            </a:r>
            <a:endParaRPr sz="3000"/>
          </a:p>
          <a:p>
            <a:pPr indent="-8890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Questrial"/>
              <a:buChar char="​"/>
            </a:pPr>
            <a:r>
              <a:rPr b="1" lang="en-US" sz="3600">
                <a:latin typeface="Questrial"/>
                <a:ea typeface="Questrial"/>
                <a:cs typeface="Questrial"/>
                <a:sym typeface="Questrial"/>
              </a:rPr>
              <a:t>Skynet Aircraft Use Case</a:t>
            </a:r>
          </a:p>
          <a:p>
            <a:pPr indent="7620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Questrial"/>
              <a:buChar char="​"/>
            </a:pPr>
            <a:r>
              <a:t/>
            </a:r>
            <a:endParaRPr b="1" sz="1000">
              <a:latin typeface="Questrial"/>
              <a:ea typeface="Questrial"/>
              <a:cs typeface="Questrial"/>
              <a:sym typeface="Questrial"/>
            </a:endParaRPr>
          </a:p>
          <a:p>
            <a:pPr indent="-1270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Questrial"/>
              <a:buChar char="​"/>
            </a:pPr>
            <a:r>
              <a:rPr lang="en-US" sz="2400">
                <a:latin typeface="Questrial"/>
                <a:ea typeface="Questrial"/>
                <a:cs typeface="Questrial"/>
                <a:sym typeface="Questrial"/>
              </a:rPr>
              <a:t>Double Deckers</a:t>
            </a:r>
          </a:p>
          <a:p>
            <a:pPr indent="-1270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Questrial"/>
              <a:buChar char="​"/>
            </a:pPr>
            <a:r>
              <a:rPr lang="en-US" sz="2400">
                <a:latin typeface="Questrial"/>
                <a:ea typeface="Questrial"/>
                <a:cs typeface="Questrial"/>
                <a:sym typeface="Questrial"/>
              </a:rPr>
              <a:t>January 2017</a:t>
            </a:r>
          </a:p>
          <a:p>
            <a:pPr indent="-5080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​"/>
            </a:pPr>
            <a:r>
              <a:t/>
            </a:r>
            <a:endParaRPr b="1" sz="3000"/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idx="10" type="dt"/>
          </p:nvPr>
        </p:nvSpPr>
        <p:spPr>
          <a:xfrm>
            <a:off x="3505200" y="4864346"/>
            <a:ext cx="2133599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lang="en-US"/>
              <a:t>13</a:t>
            </a:r>
            <a:r>
              <a:rPr b="0" i="0" lang="en-US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/1/201</a:t>
            </a:r>
            <a:r>
              <a:rPr lang="en-US"/>
              <a:t>7</a:t>
            </a:r>
          </a:p>
        </p:txBody>
      </p:sp>
      <p:sp>
        <p:nvSpPr>
          <p:cNvPr id="174" name="Shape 174"/>
          <p:cNvSpPr txBox="1"/>
          <p:nvPr>
            <p:ph idx="11" type="ftr"/>
          </p:nvPr>
        </p:nvSpPr>
        <p:spPr>
          <a:xfrm>
            <a:off x="457200" y="4857864"/>
            <a:ext cx="1762124" cy="1077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700" u="none" cap="none" strike="noStrike">
                <a:solidFill>
                  <a:srgbClr val="A2A2A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© 2016 Think Big, a Teradata Company</a:t>
            </a: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/>
        </p:nvSpPr>
        <p:spPr>
          <a:xfrm>
            <a:off x="457200" y="473075"/>
            <a:ext cx="82296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C881D"/>
              </a:buClr>
              <a:buSzPct val="25000"/>
              <a:buFont typeface="Questrial"/>
              <a:buNone/>
            </a:pPr>
            <a:r>
              <a:rPr lang="en-US" sz="4800">
                <a:solidFill>
                  <a:srgbClr val="EC881D"/>
                </a:solidFill>
                <a:latin typeface="Questrial"/>
                <a:ea typeface="Questrial"/>
                <a:cs typeface="Questrial"/>
                <a:sym typeface="Questrial"/>
              </a:rPr>
              <a:t>Question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457200" y="4857864"/>
            <a:ext cx="1762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00">
                <a:solidFill>
                  <a:srgbClr val="A2A2A2"/>
                </a:solidFill>
                <a:latin typeface="Questrial"/>
                <a:ea typeface="Questrial"/>
                <a:cs typeface="Questrial"/>
                <a:sym typeface="Questrial"/>
              </a:rPr>
              <a:t>© 2016 Think Big, a Teradata Company</a:t>
            </a:r>
          </a:p>
        </p:txBody>
      </p:sp>
      <p:sp>
        <p:nvSpPr>
          <p:cNvPr id="100" name="Shape 100"/>
          <p:cNvSpPr txBox="1"/>
          <p:nvPr/>
        </p:nvSpPr>
        <p:spPr>
          <a:xfrm>
            <a:off x="3765150" y="3910000"/>
            <a:ext cx="16137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 txBox="1"/>
          <p:nvPr/>
        </p:nvSpPr>
        <p:spPr>
          <a:xfrm>
            <a:off x="917725" y="1531375"/>
            <a:ext cx="7352400" cy="176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3000"/>
          </a:p>
          <a:p>
            <a:pPr lvl="0" rtl="0" algn="ctr">
              <a:spcBef>
                <a:spcPts val="0"/>
              </a:spcBef>
              <a:buNone/>
            </a:pPr>
            <a:r>
              <a:rPr lang="en-US" sz="3000">
                <a:latin typeface="Questrial"/>
                <a:ea typeface="Questrial"/>
                <a:cs typeface="Questrial"/>
                <a:sym typeface="Questrial"/>
              </a:rPr>
              <a:t>Identify top 3 aircrafts’ types for immediate sales opportunities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/>
        </p:nvSpPr>
        <p:spPr>
          <a:xfrm>
            <a:off x="457200" y="301975"/>
            <a:ext cx="8229600" cy="9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lvl="0" rtl="0" algn="ctr">
              <a:lnSpc>
                <a:spcPct val="9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lang="en-US" sz="4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Top Aircrafts</a:t>
            </a:r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C881D"/>
              </a:buClr>
              <a:buFont typeface="Questrial"/>
              <a:buNone/>
            </a:pPr>
            <a:r>
              <a:t/>
            </a:r>
            <a:endParaRPr sz="3000">
              <a:solidFill>
                <a:srgbClr val="EC881D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07" name="Shape 107"/>
          <p:cNvSpPr txBox="1"/>
          <p:nvPr/>
        </p:nvSpPr>
        <p:spPr>
          <a:xfrm>
            <a:off x="457200" y="4857864"/>
            <a:ext cx="1762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00">
                <a:solidFill>
                  <a:srgbClr val="A2A2A2"/>
                </a:solidFill>
                <a:latin typeface="Questrial"/>
                <a:ea typeface="Questrial"/>
                <a:cs typeface="Questrial"/>
                <a:sym typeface="Questrial"/>
              </a:rPr>
              <a:t>© 2016 Think Big, a Teradata Company</a:t>
            </a:r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47" y="1157850"/>
            <a:ext cx="4906155" cy="363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 txBox="1"/>
          <p:nvPr/>
        </p:nvSpPr>
        <p:spPr>
          <a:xfrm>
            <a:off x="5319050" y="1840800"/>
            <a:ext cx="3764700" cy="23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>
              <a:spcBef>
                <a:spcPts val="0"/>
              </a:spcBef>
              <a:buSzPct val="100000"/>
              <a:buFont typeface="Questrial"/>
              <a:buChar char="●"/>
            </a:pPr>
            <a:r>
              <a:rPr lang="en-US" sz="3000">
                <a:latin typeface="Questrial"/>
                <a:ea typeface="Questrial"/>
                <a:cs typeface="Questrial"/>
                <a:sym typeface="Questrial"/>
              </a:rPr>
              <a:t>Bombardier CL-600</a:t>
            </a:r>
          </a:p>
          <a:p>
            <a:pPr indent="-419100" lvl="0" marL="457200">
              <a:spcBef>
                <a:spcPts val="0"/>
              </a:spcBef>
              <a:buSzPct val="100000"/>
              <a:buFont typeface="Questrial"/>
              <a:buChar char="●"/>
            </a:pPr>
            <a:r>
              <a:rPr lang="en-US" sz="3000">
                <a:latin typeface="Questrial"/>
                <a:ea typeface="Questrial"/>
                <a:cs typeface="Questrial"/>
                <a:sym typeface="Questrial"/>
              </a:rPr>
              <a:t>Boeing 757</a:t>
            </a:r>
          </a:p>
          <a:p>
            <a:pPr indent="-419100" lvl="0" marL="457200">
              <a:spcBef>
                <a:spcPts val="0"/>
              </a:spcBef>
              <a:buSzPct val="100000"/>
              <a:buFont typeface="Questrial"/>
              <a:buChar char="●"/>
            </a:pPr>
            <a:r>
              <a:rPr lang="en-US" sz="3000">
                <a:latin typeface="Questrial"/>
                <a:ea typeface="Questrial"/>
                <a:cs typeface="Questrial"/>
                <a:sym typeface="Questrial"/>
              </a:rPr>
              <a:t>Boeing 737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/>
        </p:nvSpPr>
        <p:spPr>
          <a:xfrm>
            <a:off x="457200" y="301975"/>
            <a:ext cx="8229600" cy="9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lvl="0" rtl="0" algn="ctr">
              <a:lnSpc>
                <a:spcPct val="9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lang="en-US" sz="4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Top Airlines</a:t>
            </a:r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C881D"/>
              </a:buClr>
              <a:buFont typeface="Questrial"/>
              <a:buNone/>
            </a:pPr>
            <a:r>
              <a:t/>
            </a:r>
            <a:endParaRPr sz="3000">
              <a:solidFill>
                <a:srgbClr val="EC881D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5" name="Shape 115"/>
          <p:cNvSpPr txBox="1"/>
          <p:nvPr/>
        </p:nvSpPr>
        <p:spPr>
          <a:xfrm>
            <a:off x="457200" y="4857864"/>
            <a:ext cx="1762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00">
                <a:solidFill>
                  <a:srgbClr val="A2A2A2"/>
                </a:solidFill>
                <a:latin typeface="Questrial"/>
                <a:ea typeface="Questrial"/>
                <a:cs typeface="Questrial"/>
                <a:sym typeface="Questrial"/>
              </a:rPr>
              <a:t>© 2016 Think Big, a Teradata Company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77" y="1105700"/>
            <a:ext cx="4904544" cy="363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Shape 117"/>
          <p:cNvSpPr txBox="1"/>
          <p:nvPr/>
        </p:nvSpPr>
        <p:spPr>
          <a:xfrm>
            <a:off x="5113425" y="1732912"/>
            <a:ext cx="3845100" cy="23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  <a:buFont typeface="Questrial"/>
              <a:buChar char="●"/>
            </a:pPr>
            <a:r>
              <a:rPr lang="en-US" sz="3000">
                <a:latin typeface="Questrial"/>
                <a:ea typeface="Questrial"/>
                <a:cs typeface="Questrial"/>
                <a:sym typeface="Questrial"/>
              </a:rPr>
              <a:t>Southwest Airlines 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Questrial"/>
              <a:buChar char="●"/>
            </a:pPr>
            <a:r>
              <a:rPr lang="en-US" sz="3000">
                <a:latin typeface="Questrial"/>
                <a:ea typeface="Questrial"/>
                <a:cs typeface="Questrial"/>
                <a:sym typeface="Questrial"/>
              </a:rPr>
              <a:t>Endeavor Air Inc.</a:t>
            </a:r>
          </a:p>
          <a:p>
            <a:pPr indent="-419100" lvl="0" marL="457200" rtl="0">
              <a:spcBef>
                <a:spcPts val="0"/>
              </a:spcBef>
              <a:buSzPct val="100000"/>
              <a:buFont typeface="Questrial"/>
              <a:buChar char="●"/>
            </a:pPr>
            <a:r>
              <a:rPr lang="en-US" sz="3000">
                <a:latin typeface="Questrial"/>
                <a:ea typeface="Questrial"/>
                <a:cs typeface="Questrial"/>
                <a:sym typeface="Questrial"/>
              </a:rPr>
              <a:t>Delta Air Lines Inc.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/>
        </p:nvSpPr>
        <p:spPr>
          <a:xfrm>
            <a:off x="457200" y="301975"/>
            <a:ext cx="8229600" cy="9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lvl="0" rtl="0" algn="ctr">
              <a:lnSpc>
                <a:spcPct val="9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lang="en-US" sz="4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Whom to play golf with</a:t>
            </a:r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C881D"/>
              </a:buClr>
              <a:buFont typeface="Questrial"/>
              <a:buNone/>
            </a:pPr>
            <a:r>
              <a:t/>
            </a:r>
            <a:endParaRPr sz="3000">
              <a:solidFill>
                <a:srgbClr val="EC881D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23" name="Shape 123"/>
          <p:cNvSpPr txBox="1"/>
          <p:nvPr/>
        </p:nvSpPr>
        <p:spPr>
          <a:xfrm>
            <a:off x="457200" y="4857864"/>
            <a:ext cx="1762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00">
                <a:solidFill>
                  <a:srgbClr val="A2A2A2"/>
                </a:solidFill>
                <a:latin typeface="Questrial"/>
                <a:ea typeface="Questrial"/>
                <a:cs typeface="Questrial"/>
                <a:sym typeface="Questrial"/>
              </a:rPr>
              <a:t>© 2016 Think Big, a Teradata Company</a:t>
            </a:r>
          </a:p>
        </p:txBody>
      </p:sp>
      <p:sp>
        <p:nvSpPr>
          <p:cNvPr id="124" name="Shape 124"/>
          <p:cNvSpPr txBox="1"/>
          <p:nvPr/>
        </p:nvSpPr>
        <p:spPr>
          <a:xfrm>
            <a:off x="5364300" y="2759575"/>
            <a:ext cx="25164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000"/>
              <a:t>Ryan Gumm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5" name="Shape 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6924" y="3303200"/>
            <a:ext cx="1569700" cy="62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29375" y="1789937"/>
            <a:ext cx="2008694" cy="29527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3482075" y="1125475"/>
            <a:ext cx="25164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000"/>
              <a:t>Gary C. Kelly</a:t>
            </a:r>
          </a:p>
        </p:txBody>
      </p:sp>
      <p:pic>
        <p:nvPicPr>
          <p:cNvPr id="128" name="Shape 1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26475" y="2166937"/>
            <a:ext cx="1914525" cy="295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 txBox="1"/>
          <p:nvPr/>
        </p:nvSpPr>
        <p:spPr>
          <a:xfrm>
            <a:off x="6426475" y="1412925"/>
            <a:ext cx="2381100" cy="5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000"/>
              <a:t>Ed Bastian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/>
        </p:nvSpPr>
        <p:spPr>
          <a:xfrm>
            <a:off x="457200" y="301975"/>
            <a:ext cx="8229600" cy="9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EC881D"/>
              </a:buClr>
              <a:buSzPct val="25000"/>
              <a:buFont typeface="Questrial"/>
              <a:buNone/>
            </a:pPr>
            <a:r>
              <a:rPr lang="en-US" sz="480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Revenue opportunities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457200" y="4857864"/>
            <a:ext cx="1762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00">
                <a:solidFill>
                  <a:srgbClr val="A2A2A2"/>
                </a:solidFill>
                <a:latin typeface="Questrial"/>
                <a:ea typeface="Questrial"/>
                <a:cs typeface="Questrial"/>
                <a:sym typeface="Questrial"/>
              </a:rPr>
              <a:t>© 2016 Think Big, a Teradata Company</a:t>
            </a:r>
          </a:p>
        </p:txBody>
      </p:sp>
      <p:graphicFrame>
        <p:nvGraphicFramePr>
          <p:cNvPr id="136" name="Shape 136"/>
          <p:cNvGraphicFramePr/>
          <p:nvPr/>
        </p:nvGraphicFramePr>
        <p:xfrm>
          <a:off x="572525" y="135228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{8F5ABD33-4BF9-471A-AD29-B7AC05D4B758}</a:tableStyleId>
              </a:tblPr>
              <a:tblGrid>
                <a:gridCol w="1893400"/>
                <a:gridCol w="1893400"/>
              </a:tblGrid>
              <a:tr h="54557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Investment</a:t>
                      </a: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s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mln $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A9999"/>
                    </a:solidFill>
                  </a:tcPr>
                </a:tc>
              </a:tr>
              <a:tr h="3967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R&amp;D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5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A9999"/>
                    </a:solidFill>
                  </a:tcPr>
                </a:tc>
              </a:tr>
              <a:tr h="54557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Certs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A9999"/>
                    </a:solidFill>
                  </a:tcPr>
                </a:tc>
              </a:tr>
              <a:tr h="545575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Total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8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A9999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7" name="Shape 137"/>
          <p:cNvGraphicFramePr/>
          <p:nvPr/>
        </p:nvGraphicFramePr>
        <p:xfrm>
          <a:off x="4621950" y="1352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{8F5ABD33-4BF9-471A-AD29-B7AC05D4B758}</a:tableStyleId>
              </a:tblPr>
              <a:tblGrid>
                <a:gridCol w="2069500"/>
                <a:gridCol w="1995350"/>
              </a:tblGrid>
              <a:tr h="4560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No. of aircrafts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433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</a:tr>
              <a:tr h="7304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Margin of 1 transponder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$ </a:t>
                      </a: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50 k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</a:tr>
              <a:tr h="4560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Potential revenue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$ </a:t>
                      </a: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21.65 mln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</a:tr>
              <a:tr h="4560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Potential profit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800">
                          <a:solidFill>
                            <a:srgbClr val="38761D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$ </a:t>
                      </a:r>
                      <a:r>
                        <a:rPr lang="en-US" sz="1800">
                          <a:solidFill>
                            <a:srgbClr val="38761D"/>
                          </a:solidFill>
                          <a:latin typeface="Questrial"/>
                          <a:ea typeface="Questrial"/>
                          <a:cs typeface="Questrial"/>
                          <a:sym typeface="Questrial"/>
                        </a:rPr>
                        <a:t>13.65 mln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/>
        </p:nvSpPr>
        <p:spPr>
          <a:xfrm>
            <a:off x="457200" y="285928"/>
            <a:ext cx="8229600" cy="9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lv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EC881D"/>
                </a:solidFill>
                <a:latin typeface="Questrial"/>
                <a:ea typeface="Questrial"/>
                <a:cs typeface="Questrial"/>
                <a:sym typeface="Questrial"/>
              </a:rPr>
              <a:t>                              </a:t>
            </a:r>
            <a:r>
              <a:rPr lang="en-US" sz="4800">
                <a:solidFill>
                  <a:srgbClr val="EC881D"/>
                </a:solidFill>
                <a:latin typeface="Questrial"/>
                <a:ea typeface="Questrial"/>
                <a:cs typeface="Questrial"/>
                <a:sym typeface="Questrial"/>
              </a:rPr>
              <a:t>Methodology</a:t>
            </a:r>
          </a:p>
        </p:txBody>
      </p:sp>
      <p:sp>
        <p:nvSpPr>
          <p:cNvPr id="143" name="Shape 143"/>
          <p:cNvSpPr txBox="1"/>
          <p:nvPr/>
        </p:nvSpPr>
        <p:spPr>
          <a:xfrm>
            <a:off x="457200" y="4857864"/>
            <a:ext cx="1762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700">
                <a:solidFill>
                  <a:srgbClr val="A2A2A2"/>
                </a:solidFill>
                <a:latin typeface="Questrial"/>
                <a:ea typeface="Questrial"/>
                <a:cs typeface="Questrial"/>
                <a:sym typeface="Questrial"/>
              </a:rPr>
              <a:t>© 2016 Think Big, a Teradata Company</a:t>
            </a:r>
          </a:p>
        </p:txBody>
      </p:sp>
      <p:sp>
        <p:nvSpPr>
          <p:cNvPr id="144" name="Shape 144"/>
          <p:cNvSpPr/>
          <p:nvPr/>
        </p:nvSpPr>
        <p:spPr>
          <a:xfrm>
            <a:off x="3377050" y="4032412"/>
            <a:ext cx="2379600" cy="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28587" lvl="0" marL="128587" marR="0" rtl="0" algn="l">
              <a:lnSpc>
                <a:spcPct val="97500"/>
              </a:lnSpc>
              <a:spcBef>
                <a:spcPts val="525"/>
              </a:spcBef>
              <a:spcAft>
                <a:spcPts val="0"/>
              </a:spcAft>
              <a:buClr>
                <a:srgbClr val="898989"/>
              </a:buClr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6C6C6C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0152" y="2308224"/>
            <a:ext cx="836500" cy="73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4400" y="3215875"/>
            <a:ext cx="962700" cy="886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3149" y="2256613"/>
            <a:ext cx="1202410" cy="93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5650" y="2331049"/>
            <a:ext cx="836499" cy="83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98950" y="2282724"/>
            <a:ext cx="904507" cy="933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Shape 15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18112" y="3293100"/>
            <a:ext cx="962700" cy="96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 txBox="1"/>
          <p:nvPr/>
        </p:nvSpPr>
        <p:spPr>
          <a:xfrm>
            <a:off x="259550" y="1446312"/>
            <a:ext cx="3000000" cy="8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-US" sz="3000">
                <a:latin typeface="Questrial"/>
                <a:ea typeface="Questrial"/>
                <a:cs typeface="Questrial"/>
                <a:sym typeface="Questrial"/>
              </a:rPr>
              <a:t>DATA</a:t>
            </a:r>
          </a:p>
        </p:txBody>
      </p:sp>
      <p:sp>
        <p:nvSpPr>
          <p:cNvPr id="152" name="Shape 152"/>
          <p:cNvSpPr txBox="1"/>
          <p:nvPr/>
        </p:nvSpPr>
        <p:spPr>
          <a:xfrm>
            <a:off x="3335750" y="1498525"/>
            <a:ext cx="30000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-US" sz="3000">
                <a:latin typeface="Questrial"/>
                <a:ea typeface="Questrial"/>
                <a:cs typeface="Questrial"/>
                <a:sym typeface="Questrial"/>
              </a:rPr>
              <a:t>ANALYSIS</a:t>
            </a:r>
          </a:p>
        </p:txBody>
      </p:sp>
      <p:cxnSp>
        <p:nvCxnSpPr>
          <p:cNvPr id="153" name="Shape 153"/>
          <p:cNvCxnSpPr/>
          <p:nvPr/>
        </p:nvCxnSpPr>
        <p:spPr>
          <a:xfrm>
            <a:off x="2942575" y="3386025"/>
            <a:ext cx="5214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4" name="Shape 154"/>
          <p:cNvCxnSpPr/>
          <p:nvPr/>
        </p:nvCxnSpPr>
        <p:spPr>
          <a:xfrm>
            <a:off x="6047725" y="3386025"/>
            <a:ext cx="5214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55" name="Shape 155"/>
          <p:cNvSpPr txBox="1"/>
          <p:nvPr/>
        </p:nvSpPr>
        <p:spPr>
          <a:xfrm>
            <a:off x="6047725" y="1498525"/>
            <a:ext cx="3000000" cy="7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-US" sz="3000">
                <a:latin typeface="Questrial"/>
                <a:ea typeface="Questrial"/>
                <a:cs typeface="Questrial"/>
                <a:sym typeface="Questrial"/>
              </a:rPr>
              <a:t>OUTCOME</a:t>
            </a:r>
          </a:p>
        </p:txBody>
      </p:sp>
      <p:sp>
        <p:nvSpPr>
          <p:cNvPr id="156" name="Shape 156"/>
          <p:cNvSpPr txBox="1"/>
          <p:nvPr/>
        </p:nvSpPr>
        <p:spPr>
          <a:xfrm>
            <a:off x="6047725" y="18860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-US" sz="7200">
                <a:solidFill>
                  <a:srgbClr val="FFD966"/>
                </a:solidFill>
                <a:latin typeface="Questrial"/>
                <a:ea typeface="Questrial"/>
                <a:cs typeface="Questrial"/>
                <a:sym typeface="Questrial"/>
              </a:rPr>
              <a:t>$$$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1654050" y="1664700"/>
            <a:ext cx="5357100" cy="1269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-US" sz="9600"/>
              <a:t> </a:t>
            </a:r>
            <a:r>
              <a:rPr lang="en-US" sz="6000"/>
              <a:t>Demo</a:t>
            </a:r>
            <a:r>
              <a:rPr lang="en-US" sz="9600"/>
              <a:t>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2566925" y="895824"/>
            <a:ext cx="3886200" cy="75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4800"/>
              <a:t>Next Steps</a:t>
            </a:r>
            <a:r>
              <a:rPr lang="en-US"/>
              <a:t> </a:t>
            </a:r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5025" y="1927124"/>
            <a:ext cx="381000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DC_PPT_16-9_1014-lite">
  <a:themeElements>
    <a:clrScheme name="ThinkBig">
      <a:dk1>
        <a:srgbClr val="3C3C3B"/>
      </a:dk1>
      <a:lt1>
        <a:srgbClr val="FFFFFF"/>
      </a:lt1>
      <a:dk2>
        <a:srgbClr val="0079DB"/>
      </a:dk2>
      <a:lt2>
        <a:srgbClr val="D8D8D8"/>
      </a:lt2>
      <a:accent1>
        <a:srgbClr val="EC881D"/>
      </a:accent1>
      <a:accent2>
        <a:srgbClr val="0079DB"/>
      </a:accent2>
      <a:accent3>
        <a:srgbClr val="CD391F"/>
      </a:accent3>
      <a:accent4>
        <a:srgbClr val="0088A8"/>
      </a:accent4>
      <a:accent5>
        <a:srgbClr val="703092"/>
      </a:accent5>
      <a:accent6>
        <a:srgbClr val="5F6062"/>
      </a:accent6>
      <a:hlink>
        <a:srgbClr val="0079DB"/>
      </a:hlink>
      <a:folHlink>
        <a:srgbClr val="7030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